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62" r:id="rId5"/>
    <p:sldId id="307" r:id="rId6"/>
    <p:sldId id="308" r:id="rId7"/>
  </p:sldIdLst>
  <p:sldSz cx="6858000" cy="9906000" type="A4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C2BA1C-3A3A-7D84-3C04-07B5F7F2C8F9}" name="Nynne Budtz Christiansen" initials="NBC" userId="S::nmch@dtu.dk::642046ec-dcd0-4694-b3c1-aff8f7625e78" providerId="AD"/>
  <p188:author id="{09A59D92-D4A4-1316-522E-8662B862DA99}" name="Brian Gjerstrup" initials="BG" userId="SRIANG@RUC.DK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Brandt Middelfart" initials="CM" lastIdx="1" clrIdx="0">
    <p:extLst>
      <p:ext uri="{19B8F6BF-5375-455C-9EA6-DF929625EA0E}">
        <p15:presenceInfo xmlns:p15="http://schemas.microsoft.com/office/powerpoint/2012/main" userId="SBRMI@DTU.DK" providerId="AD"/>
      </p:ext>
    </p:extLst>
  </p:cmAuthor>
  <p:cmAuthor id="2" name="Brian Gjerstrup" initials="BG" lastIdx="4" clrIdx="1">
    <p:extLst>
      <p:ext uri="{19B8F6BF-5375-455C-9EA6-DF929625EA0E}">
        <p15:presenceInfo xmlns:p15="http://schemas.microsoft.com/office/powerpoint/2012/main" userId="SRIANG@RUC.DK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C5D"/>
    <a:srgbClr val="EE952F"/>
    <a:srgbClr val="1C3564"/>
    <a:srgbClr val="F3F5F7"/>
    <a:srgbClr val="A5B7C5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14" autoAdjust="0"/>
    <p:restoredTop sz="94725"/>
  </p:normalViewPr>
  <p:slideViewPr>
    <p:cSldViewPr snapToGrid="0">
      <p:cViewPr varScale="1">
        <p:scale>
          <a:sx n="76" d="100"/>
          <a:sy n="76" d="100"/>
        </p:scale>
        <p:origin x="361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8541F4E-46CE-4EB9-B829-A6B7FA08A7F3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7C9B23F-6F8B-4246-8688-09A2900E877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7186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C9B23F-6F8B-4246-8688-09A2900E8778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384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B407F7-E2AC-0EC0-CBF6-7A965937B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1ADBA4E-308A-F7A3-15D0-7982ABA7A6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D509CDF-4984-5627-E2D3-5B6631A63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F4CAA38-E2CA-98AD-657A-67EBCBF15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5B3FD9A-54A5-9530-F22B-BD8A5E21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32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81FA1F-A1F1-291D-A6AF-6258D1A9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29836B8-A388-42A1-1930-3047ED734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ABF5052-6FE3-EF8C-4B44-9132E405A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B86D6CE-F97B-D529-D9D0-BF1B8BA3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B58D2B9-9F2D-F9E4-D63D-3650AEEB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127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C25F35C5-508C-7B0C-857E-F22E3642C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4E9634A-0278-1251-F68D-6B7D94B11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CE71488-8BA7-3EA1-53DE-03DB1A6B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7A411FC-3E2E-E824-0F10-45DE1E7D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544E97A-BE4C-BB14-A111-13FEBFFEC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3573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322030-1CB8-C163-B1B2-E0B509BB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021E4E-4C61-EA12-D923-466274AF7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2F2DDE-593D-E07B-4FDA-4367AF35F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37923F9-DC22-37BB-CB5A-66D3D0419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3AB945F-90C8-6EDE-E781-30DE7CF3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355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05A248-A2C4-611D-74CB-DC77C0720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ADD4C99-AB51-804C-8A64-96145CDF9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0C65229-5430-0E48-4284-B1739E69D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C20E6DC-1464-3145-D973-9B18695B7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BC1A199-A75B-91F7-D6CB-06467423E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283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F4A8D-3BFB-2C1C-45BD-C1B0F610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4DA340-3D15-8E11-E23B-A5E01CEDE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928A5AE-1FBF-8E0C-732F-D72C6EBCF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72D2AC8-0460-1E07-8FC4-C1F591B5C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25D1CBB-AC6F-D6DE-8B26-B6026553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D2C0E7A-83C9-784E-814B-E5BD849B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469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30F79-A010-4816-8B06-0A7032DB6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D21BE68-B316-8AE3-BEB2-D1C4AA0E7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D899E74-2E57-0A2F-A66B-49A8FDCA8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D6D2FAB-6C16-6E21-2B20-E925C812D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5A8675C-871E-18BB-2AFF-B95B14E09F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C4E1F932-16D8-4965-AB56-0B0111BA3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28647CA-8694-07ED-076D-50C6BAA49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2B37DAA-1C3F-9BB8-727C-7996BCB57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7721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44BA65-183F-4577-63CA-905C5E12C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C2219F3-ADBE-E73E-6001-427358DC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B4BBBAF-9E2B-329A-C616-D72BA0580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398F29C-EE95-D89C-838C-CF6AFFFC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451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C00B0AF-3F05-8078-65EF-96A9BAB23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4FF5AA4-BC1B-6C8D-8846-450FD37B9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2F8979B-6BEF-E2EB-0AFD-6857E590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292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430A5C-4245-42E8-4CEF-D0776E9A1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61EBC39-BEE8-036B-F88C-C96EA11F0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5AAB856-8000-21A6-4B7A-EEDB8C9BC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CA207E3-B95D-AECD-DD65-B3B8E4869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09622D0-7FF1-02F4-C87D-0BDD09BC3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4EA7149-BA2E-40E1-5A38-2A077B27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2049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C05983-8027-E2BC-0696-65DC2D865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F75CC98-0DD5-F6F0-9AA4-1EEBB24F1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9FF80B6-81A2-4E80-DA91-5FD6E13A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54DEB93-2A71-0B17-5485-69629C0F0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B26DFD5-1DDB-E56E-3F41-AC1012A8F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F282C03-44A4-40EB-239D-A360B1FE9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58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3BA7E39-31D9-20B5-AB33-5B3A6020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5589CD-1AAE-5D65-E750-C11E7C1D2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20317FF-A131-B558-755E-068569FEE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484F3-6126-4F89-9D82-CB915852262F}" type="datetimeFigureOut">
              <a:rPr lang="da-DK" smtClean="0"/>
              <a:t>06.08.2026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E9519BD-73F5-A3BF-D790-DA73395315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A761096-7684-EAB8-6F63-408D8EDB9D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F000E-672D-4367-89A5-18CA15F1F33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957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-entrepreneurship.com/cofounder/" TargetMode="External"/><Relationship Id="rId2" Type="http://schemas.openxmlformats.org/officeDocument/2006/relationships/hyperlink" Target="https://www.survey-xact.dk/LinkCollector?key=F68HUEUCLN3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brmi@dtu.dk" TargetMode="External"/><Relationship Id="rId5" Type="http://schemas.openxmlformats.org/officeDocument/2006/relationships/hyperlink" Target="mailto:nmch@dtu.dk" TargetMode="External"/><Relationship Id="rId4" Type="http://schemas.openxmlformats.org/officeDocument/2006/relationships/hyperlink" Target="https://open-entrepreneurship.com/wp-content/uploads/2025/07/Cofounder-run-FAQ-2025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BEA4A-A30F-4DA8-BB67-B22F35EA2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690" y="1485776"/>
            <a:ext cx="5915025" cy="76024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part of your application to OE Co-Founder Run, please complete the one-pager on slide 2 with information about your pre-startup and upload it as a PDF via the sign-up form no later than 14 September 2026 at 23:59. You can find the sign-up form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here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via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www.open-entrepreneurship.com/cofounder/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purpose of the one-pager?</a:t>
            </a:r>
          </a:p>
          <a:p>
            <a:pPr marL="0" indent="0"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one-pager provides potential commercial co-founders with a concise overview of your pre-startup and the profile you are looking for. It serves as the primary material used by Open Entrepreneurship (OE) to promote your pre-startup and attract relevant co-founder profiles. Please note that only the one-pager is shared externally; all other application materials remain confidential and are used solely for internal evaluation.</a:t>
            </a: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Tips for creating a one-liner</a:t>
            </a:r>
          </a:p>
          <a:p>
            <a:pPr marL="0" indent="0"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 it short, clear, and non-technical. Use market-relevant language to quickly convey your venture and attract potential co-founders. Examples from Co-Founder Run, Autumn 2025: </a:t>
            </a:r>
          </a:p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Selene – A one-stop platform for cyber threat intelligence </a:t>
            </a:r>
          </a:p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GLYON – Commercializing the first CO2-powered technology for textile recycling</a:t>
            </a:r>
          </a:p>
          <a:p>
            <a:pPr marL="128270" indent="-128270"/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COBLER – MedTech helping women suffering from severe urinary incontinence</a:t>
            </a:r>
            <a:b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Formatting</a:t>
            </a:r>
          </a:p>
          <a:p>
            <a:pPr marL="0" indent="0"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follow the formatting of the original template exactly, as it is optimized for both printing and online sharing. See slide 3 to view an example from Co-Founder Run Spring 2026.</a:t>
            </a:r>
          </a:p>
          <a:p>
            <a:pPr marL="128270" indent="-128270"/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Headings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(one-liner and name of startup):</a:t>
            </a:r>
            <a:b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Segoe UI, size 20 </a:t>
            </a:r>
          </a:p>
          <a:p>
            <a:pPr marL="128270" indent="-128270"/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text below the titles in all caps 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(do not change these):</a:t>
            </a:r>
            <a:b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Calibri (Body), size 11</a:t>
            </a:r>
          </a:p>
          <a:p>
            <a:pPr marL="0" indent="0">
              <a:buNone/>
            </a:pP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 questions?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refer to our 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FAQ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contact 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nmch@dtu.dk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clarifications.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D3F072-243F-4C81-A3DF-E51EDE9BCB08}"/>
              </a:ext>
            </a:extLst>
          </p:cNvPr>
          <p:cNvSpPr txBox="1"/>
          <p:nvPr/>
        </p:nvSpPr>
        <p:spPr>
          <a:xfrm>
            <a:off x="1714500" y="4724400"/>
            <a:ext cx="3429000" cy="2616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100" b="1" dirty="0">
              <a:latin typeface="Open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A1FB45-A1F0-519D-8F6D-7D6B7E9155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29490" y="1007978"/>
            <a:ext cx="5272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>
                    <a:lumMod val="50000"/>
                  </a:schemeClr>
                </a:solidFill>
              </a:rPr>
              <a:t>………………………………………………………………………………..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A505136-2590-8061-0ABD-153A583505D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6690" y="-223460"/>
            <a:ext cx="5915026" cy="748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br>
              <a:rPr lang="en-US" sz="2000" b="1" kern="100" dirty="0">
                <a:latin typeface="Open Sans" panose="020B0606030504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br>
              <a:rPr lang="en-US" sz="2000" b="1" kern="100" dirty="0">
                <a:latin typeface="Open Sans" panose="020B0606030504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br>
              <a:rPr lang="en-US" sz="2000" b="1" kern="100" dirty="0">
                <a:latin typeface="Open Sans" panose="020B0606030504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en-US" sz="2000" b="1" kern="100" dirty="0">
                <a:solidFill>
                  <a:srgbClr val="1C3564"/>
                </a:solidFill>
                <a:latin typeface="Open Sans" panose="020B0606030504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GUIDE FOR FILLING OUT YOUR ONE-PAGER</a:t>
            </a:r>
            <a:endParaRPr lang="da-DK" sz="2000" b="1" dirty="0">
              <a:solidFill>
                <a:srgbClr val="1C356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86D93789-913F-4508-AB50-72DD5F740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557008"/>
              </p:ext>
            </p:extLst>
          </p:nvPr>
        </p:nvGraphicFramePr>
        <p:xfrm>
          <a:off x="496690" y="6436481"/>
          <a:ext cx="5754517" cy="2597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8578">
                  <a:extLst>
                    <a:ext uri="{9D8B030D-6E8A-4147-A177-3AD203B41FA5}">
                      <a16:colId xmlns:a16="http://schemas.microsoft.com/office/drawing/2014/main" val="267740336"/>
                    </a:ext>
                  </a:extLst>
                </a:gridCol>
                <a:gridCol w="3785939">
                  <a:extLst>
                    <a:ext uri="{9D8B030D-6E8A-4147-A177-3AD203B41FA5}">
                      <a16:colId xmlns:a16="http://schemas.microsoft.com/office/drawing/2014/main" val="3567263642"/>
                    </a:ext>
                  </a:extLst>
                </a:gridCol>
              </a:tblGrid>
              <a:tr h="230728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Important Dates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000" b="0" i="0" u="none" strike="noStrike" noProof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593018"/>
                  </a:ext>
                </a:extLst>
              </a:tr>
              <a:tr h="25096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b="1" u="none" strike="noStrike" noProof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03 September | 12:00-13:00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b="0" u="none" strike="noStrike" noProof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Online: Information meeting for interested pre-startups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313784"/>
                  </a:ext>
                </a:extLst>
              </a:tr>
              <a:tr h="21199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 September| 23:59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Deadline: Sign-up for pre-startups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3254094"/>
                  </a:ext>
                </a:extLst>
              </a:tr>
              <a:tr h="215141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 September | 12:00-13:00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Open Sans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Online: Introduction meeting for participating pre-startups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513393"/>
                  </a:ext>
                </a:extLst>
              </a:tr>
              <a:tr h="236691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23 September (details TBA) 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OE Co-Founder Night at Aarhus University and University of Copenhagen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0346618"/>
                  </a:ext>
                </a:extLst>
              </a:tr>
              <a:tr h="21341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 September </a:t>
                      </a:r>
                      <a:r>
                        <a:rPr lang="en-US" sz="1000" b="1" i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|</a:t>
                      </a:r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23:59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Deadline: Revised one-pagers sent to </a:t>
                      </a:r>
                      <a:r>
                        <a:rPr lang="en-US" sz="1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6"/>
                        </a:rPr>
                        <a:t>cbrmi@dtu.dk</a:t>
                      </a:r>
                      <a:endParaRPr lang="en-US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745422"/>
                  </a:ext>
                </a:extLst>
              </a:tr>
              <a:tr h="238032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08 October | 10:00-10:45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Online: Campaign launch: Co-founder search begins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674057"/>
                  </a:ext>
                </a:extLst>
              </a:tr>
              <a:tr h="238032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04 November | 14:00-15:45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Meet’n’Greet</a:t>
                      </a:r>
                      <a:r>
                        <a:rPr lang="en-US" sz="1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for digital pre-startups at Digital Tech Summit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7382055"/>
                  </a:ext>
                </a:extLst>
              </a:tr>
              <a:tr h="238032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08 November |  23: 59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Deadline: Co-Founder Applications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8152936"/>
                  </a:ext>
                </a:extLst>
              </a:tr>
              <a:tr h="238032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09 November</a:t>
                      </a: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Talks between pre-startups and applicants begin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14515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556E92-FC5A-87F7-2ADF-BA985961537B}"/>
              </a:ext>
            </a:extLst>
          </p:cNvPr>
          <p:cNvGraphicFramePr>
            <a:graphicFrameLocks noGrp="1"/>
          </p:cNvGraphicFramePr>
          <p:nvPr/>
        </p:nvGraphicFramePr>
        <p:xfrm>
          <a:off x="8674443" y="2693773"/>
          <a:ext cx="208280" cy="245809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5135282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ysDash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116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496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AE6D073-51D0-D55C-A342-A338351C6A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32469" y="308769"/>
            <a:ext cx="3188789" cy="556953"/>
          </a:xfrm>
          <a:prstGeom prst="roundRect">
            <a:avLst/>
          </a:prstGeom>
          <a:solidFill>
            <a:srgbClr val="C3741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476CCE1-0635-80E9-8096-93C7837BE1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6742" y="9045627"/>
            <a:ext cx="6184516" cy="840608"/>
          </a:xfrm>
          <a:prstGeom prst="roundRect">
            <a:avLst/>
          </a:prstGeom>
          <a:solidFill>
            <a:srgbClr val="E5DB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Undertitel 2">
            <a:extLst>
              <a:ext uri="{FF2B5EF4-FFF2-40B4-BE49-F238E27FC236}">
                <a16:creationId xmlns:a16="http://schemas.microsoft.com/office/drawing/2014/main" id="{0A39E52B-2DF0-3F28-A11A-9AB7A22786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336742" y="2124350"/>
            <a:ext cx="3004645" cy="6764239"/>
          </a:xfrm>
          <a:solidFill>
            <a:schemeClr val="bg1"/>
          </a:solidFill>
        </p:spPr>
        <p:txBody>
          <a:bodyPr vert="horz" lIns="91440" tIns="45720" rIns="91440" bIns="45720" numCol="1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THE PROBLEM</a:t>
            </a:r>
          </a:p>
          <a:p>
            <a:pPr algn="l">
              <a:lnSpc>
                <a:spcPct val="1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The problem you aim to solve: What problem does your pre-startup address?</a:t>
            </a:r>
          </a:p>
          <a:p>
            <a:pPr algn="l">
              <a:lnSpc>
                <a:spcPct val="100000"/>
              </a:lnSpc>
            </a:pPr>
            <a:endParaRPr lang="en-US" sz="1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OUR SOLUTION</a:t>
            </a:r>
          </a:p>
          <a:p>
            <a:pPr algn="l">
              <a:lnSpc>
                <a:spcPct val="100000"/>
              </a:lnSpc>
            </a:pPr>
            <a:r>
              <a:rPr lang="en-US" sz="1100" dirty="0">
                <a:ea typeface="Open Sans"/>
                <a:cs typeface="Open Sans"/>
              </a:rPr>
              <a:t>How do you plan to solve the problem? </a:t>
            </a:r>
          </a:p>
          <a:p>
            <a:pPr algn="l">
              <a:lnSpc>
                <a:spcPct val="100000"/>
              </a:lnSpc>
            </a:pPr>
            <a:r>
              <a:rPr lang="en-US" sz="1100" dirty="0">
                <a:ea typeface="Open Sans"/>
                <a:cs typeface="Open Sans"/>
              </a:rPr>
              <a:t> </a:t>
            </a:r>
            <a:endParaRPr lang="en-US" sz="1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PATENT STATUS</a:t>
            </a:r>
          </a:p>
          <a:p>
            <a:pPr algn="l">
              <a:lnSpc>
                <a:spcPct val="100000"/>
              </a:lnSpc>
            </a:pPr>
            <a:r>
              <a:rPr lang="en-US" sz="1100" dirty="0">
                <a:ea typeface="Open Sans"/>
                <a:cs typeface="Open Sans"/>
              </a:rPr>
              <a:t>Briefly state if you have any patents filed, granted, or in progress. If patents are not applicable to your startup, simply state that.</a:t>
            </a:r>
            <a:endParaRPr lang="en-US" sz="1100" b="1" dirty="0">
              <a:ea typeface="Open Sans"/>
              <a:cs typeface="Open Sans"/>
            </a:endParaRPr>
          </a:p>
          <a:p>
            <a:pPr algn="l">
              <a:lnSpc>
                <a:spcPct val="100000"/>
              </a:lnSpc>
            </a:pPr>
            <a:endParaRPr lang="en-US" sz="11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FINANCIAL OVERVIEW</a:t>
            </a:r>
            <a:endParaRPr lang="en-US" sz="1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Briefly describe how your pre-start generates or plans to generate revenue. Try giving an insight into your planned business model and growth potential. </a:t>
            </a:r>
          </a:p>
          <a:p>
            <a:pPr algn="l">
              <a:lnSpc>
                <a:spcPct val="100000"/>
              </a:lnSpc>
            </a:pPr>
            <a:endParaRPr lang="en-US" sz="11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MILESTONES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Key milestones your pre-startup has achieved e.g., product development, customer traction, funding, partnerships, or pilots.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Milestones you aim to achieve in the near future.</a:t>
            </a:r>
          </a:p>
          <a:p>
            <a:pPr algn="l">
              <a:lnSpc>
                <a:spcPct val="100000"/>
              </a:lnSpc>
            </a:pPr>
            <a:endParaRPr lang="en-US" sz="1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TARGET MARKET &amp; CUSTOMERS</a:t>
            </a:r>
          </a:p>
          <a:p>
            <a:pPr algn="l">
              <a:lnSpc>
                <a:spcPct val="100000"/>
              </a:lnSpc>
            </a:pPr>
            <a:r>
              <a:rPr lang="en-US" sz="1100" dirty="0">
                <a:ea typeface="Open Sans"/>
                <a:cs typeface="Open Sans"/>
              </a:rPr>
              <a:t>Describe the type of customers you are building for and the market you aim to serve.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11C0F7B-2818-D80F-29B9-67A2E6EF97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5457" y="9187276"/>
            <a:ext cx="3595897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tabLst>
                <a:tab pos="2865755" algn="ctr"/>
                <a:tab pos="5731510" algn="r"/>
                <a:tab pos="2865755" algn="ctr"/>
                <a:tab pos="5941060" algn="r"/>
              </a:tabLst>
            </a:pPr>
            <a:r>
              <a:rPr lang="en-US" sz="900" b="1" noProof="1">
                <a:solidFill>
                  <a:srgbClr val="07133C"/>
                </a:solidFill>
                <a:ea typeface="Open Sans" panose="020B0606030504020204" pitchFamily="34" charset="0"/>
                <a:cs typeface="Space Grotesk" pitchFamily="2" charset="77"/>
              </a:rPr>
              <a:t>ABOUT OPEN ENTREPRENEURSHIP</a:t>
            </a:r>
          </a:p>
          <a:p>
            <a:pPr>
              <a:tabLst>
                <a:tab pos="2865755" algn="ctr"/>
                <a:tab pos="5731510" algn="r"/>
                <a:tab pos="2865755" algn="ctr"/>
                <a:tab pos="5941060" algn="r"/>
              </a:tabLst>
            </a:pPr>
            <a:r>
              <a:rPr lang="en-US" sz="900" noProof="1">
                <a:solidFill>
                  <a:srgbClr val="07133C"/>
                </a:solidFill>
                <a:ea typeface="Open Sans" panose="020B0606030504020204" pitchFamily="34" charset="0"/>
                <a:cs typeface="Space Grotesk" pitchFamily="2" charset="77"/>
              </a:rPr>
              <a:t>Open Entrepreneurship (OE) is a collaboration between all Danish universities aiming to create more research-based startups. </a:t>
            </a:r>
            <a:endParaRPr lang="en-US" sz="900" b="1" noProof="1">
              <a:solidFill>
                <a:srgbClr val="07133C"/>
              </a:solidFill>
              <a:ea typeface="Open Sans" panose="020B0606030504020204" pitchFamily="34" charset="0"/>
              <a:cs typeface="Space Grotesk" pitchFamily="2" charset="77"/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86ED19FA-FA6B-4BC8-59E0-7DF3913353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7563" y="1259424"/>
            <a:ext cx="628287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tabLst>
                <a:tab pos="2865755" algn="ctr"/>
                <a:tab pos="5731510" algn="r"/>
                <a:tab pos="2865755" algn="ctr"/>
                <a:tab pos="5941060" algn="r"/>
              </a:tabLst>
            </a:pPr>
            <a:r>
              <a:rPr lang="en-US" sz="2000" b="1" kern="100" dirty="0">
                <a:latin typeface="Segoe UI" panose="020B0502040204020203" pitchFamily="34" charset="0"/>
                <a:ea typeface="Open Sans"/>
                <a:cs typeface="Segoe UI" panose="020B0502040204020203" pitchFamily="34" charset="0"/>
              </a:rPr>
              <a:t>[ONE-LINER: CONCIS</a:t>
            </a:r>
            <a:r>
              <a:rPr lang="da-DK" sz="2000" b="1" kern="100" dirty="0">
                <a:latin typeface="Segoe UI" panose="020B0502040204020203" pitchFamily="34" charset="0"/>
                <a:ea typeface="Open Sans"/>
                <a:cs typeface="Segoe UI" panose="020B0502040204020203" pitchFamily="34" charset="0"/>
              </a:rPr>
              <a:t>E COMMERCIAL</a:t>
            </a:r>
            <a:r>
              <a:rPr lang="en-US" sz="2000" b="1" kern="100" dirty="0">
                <a:latin typeface="Segoe UI" panose="020B0502040204020203" pitchFamily="34" charset="0"/>
                <a:ea typeface="Open Sans"/>
                <a:cs typeface="Segoe UI" panose="020B0502040204020203" pitchFamily="34" charset="0"/>
              </a:rPr>
              <a:t> STATEMENT]</a:t>
            </a:r>
            <a:br>
              <a:rPr lang="en-US" sz="2000" b="1" kern="100" dirty="0">
                <a:latin typeface="Segoe UI" panose="020B0502040204020203" pitchFamily="34" charset="0"/>
                <a:ea typeface="Malgun Gothic" panose="020B0503020000020004" pitchFamily="34" charset="-127"/>
                <a:cs typeface="Segoe UI" panose="020B0502040204020203" pitchFamily="34" charset="0"/>
              </a:rPr>
            </a:br>
            <a:r>
              <a:rPr lang="en-US" sz="2000" b="1" kern="100" dirty="0">
                <a:latin typeface="Segoe UI" panose="020B0502040204020203" pitchFamily="34" charset="0"/>
                <a:ea typeface="Malgun Gothic"/>
                <a:cs typeface="Segoe UI" panose="020B0502040204020203" pitchFamily="34" charset="0"/>
              </a:rPr>
              <a:t>NAME OF PRE-STARTUP</a:t>
            </a:r>
            <a:r>
              <a:rPr lang="en-US" sz="2000" b="1" dirty="0">
                <a:latin typeface="Segoe UI" panose="020B0502040204020203" pitchFamily="34" charset="0"/>
                <a:ea typeface="Open Sans"/>
                <a:cs typeface="Segoe UI" panose="020B0502040204020203" pitchFamily="34" charset="0"/>
              </a:rPr>
              <a:t> </a:t>
            </a:r>
            <a:endParaRPr lang="da-DK" sz="2000" b="1" dirty="0">
              <a:latin typeface="Segoe UI" panose="020B0502040204020203" pitchFamily="34" charset="0"/>
              <a:ea typeface="Open Sans"/>
              <a:cs typeface="Segoe UI" panose="020B0502040204020203" pitchFamily="34" charset="0"/>
            </a:endParaRPr>
          </a:p>
        </p:txBody>
      </p:sp>
      <p:sp>
        <p:nvSpPr>
          <p:cNvPr id="2" name="Undertitel 2">
            <a:extLst>
              <a:ext uri="{FF2B5EF4-FFF2-40B4-BE49-F238E27FC236}">
                <a16:creationId xmlns:a16="http://schemas.microsoft.com/office/drawing/2014/main" id="{D2D11C48-BB27-9D67-240D-B8CBD62C3B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28999" y="2124349"/>
            <a:ext cx="3161476" cy="6764239"/>
          </a:xfrm>
          <a:prstGeom prst="rect">
            <a:avLst/>
          </a:prstGeom>
          <a:noFill/>
        </p:spPr>
        <p:txBody>
          <a:bodyPr vert="horz" lIns="91440" tIns="45720" rIns="91440" bIns="45720" numCol="1" rtlCol="0" anchor="t">
            <a:noAutofit/>
          </a:bodyPr>
          <a:lstStyle>
            <a:lvl1pPr marL="0" indent="0" algn="ctr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THE PROFILE WE ARE LOOKING FOR</a:t>
            </a:r>
          </a:p>
          <a:p>
            <a:pPr algn="l"/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Preferred qualifications</a:t>
            </a:r>
          </a:p>
          <a:p>
            <a:pPr marL="171450" indent="-17145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List preferred skills, experience, and/or education using bullets.</a:t>
            </a:r>
          </a:p>
          <a:p>
            <a:pPr marL="171450" indent="-17145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1100" b="0" i="0" dirty="0">
              <a:effectLst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Personal fit</a:t>
            </a:r>
          </a:p>
          <a:p>
            <a:pPr marL="171450" indent="-17145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Describe the personal qualities you are looking for in a co-founder to ensure aligned partnership. </a:t>
            </a:r>
            <a:endParaRPr lang="en-US" sz="11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spcBef>
                <a:spcPts val="100"/>
              </a:spcBef>
            </a:pPr>
            <a:endParaRPr lang="en-US" sz="11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spcBef>
                <a:spcPts val="100"/>
              </a:spcBef>
            </a:pPr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TASKS &amp; RESPONSIBILITIES (FIRST 3 MONTHS) </a:t>
            </a:r>
          </a:p>
          <a:p>
            <a:pPr algn="l"/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What are the current main challenges? What challenges do you expect the co-founder to work on?</a:t>
            </a:r>
          </a:p>
          <a:p>
            <a:pPr algn="l"/>
            <a:endParaRPr lang="en-US" sz="11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en-US" sz="1100" b="1" dirty="0">
                <a:ea typeface="Open Sans" panose="020B0606030504020204" pitchFamily="34" charset="0"/>
                <a:cs typeface="Open Sans" panose="020B0606030504020204" pitchFamily="34" charset="0"/>
              </a:rPr>
              <a:t>ACADEMIC &amp; ENTREPRENEURIAL BACKGROUND OF CURRENT CO-FOUNDERS</a:t>
            </a:r>
          </a:p>
          <a:p>
            <a:pPr algn="l"/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Team members and your backgrounds.</a:t>
            </a:r>
          </a:p>
          <a:p>
            <a:pPr algn="l"/>
            <a:endParaRPr lang="en-US" sz="11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da-DK" sz="1100" b="1" dirty="0">
                <a:ea typeface="Open Sans" panose="020B0606030504020204" pitchFamily="34" charset="0"/>
                <a:cs typeface="Open Sans" panose="020B0606030504020204" pitchFamily="34" charset="0"/>
              </a:rPr>
              <a:t>PHYSICAL ADDRESS</a:t>
            </a:r>
          </a:p>
          <a:p>
            <a:pPr algn="l"/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Please provide the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current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physical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address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where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the startup is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based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office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or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primary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place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of operations—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this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may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include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university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Also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indicate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whether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you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are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open to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remote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or hybrid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work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, as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we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receive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applications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 from international </a:t>
            </a:r>
            <a:r>
              <a:rPr lang="da-DK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candidates</a:t>
            </a:r>
            <a:r>
              <a:rPr lang="da-DK" sz="1100" dirty="0"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/>
            <a:endParaRPr lang="da-DK" sz="1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da-DK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9905B8-405F-214F-72BB-492C49C6B6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63" y="216957"/>
            <a:ext cx="2166134" cy="7840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30E083A-022B-E291-2BD2-F3D4837DB2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93278" y="387190"/>
            <a:ext cx="2883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865755" algn="ctr"/>
                <a:tab pos="5731510" algn="r"/>
                <a:tab pos="2865755" algn="ctr"/>
                <a:tab pos="5941060" algn="r"/>
              </a:tabLst>
            </a:pPr>
            <a:r>
              <a:rPr lang="en-US" sz="2000" b="1" dirty="0">
                <a:solidFill>
                  <a:srgbClr val="07133C"/>
                </a:solidFill>
                <a:latin typeface="Segoe UI" panose="020B0502040204020203" pitchFamily="34" charset="0"/>
                <a:ea typeface="Open Sans"/>
                <a:cs typeface="Segoe UI" panose="020B0502040204020203" pitchFamily="34" charset="0"/>
              </a:rPr>
              <a:t>CO-FOUNDER NEEDED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FE4D69-240F-0DC4-D7E2-4C9EB38372EC}"/>
              </a:ext>
            </a:extLst>
          </p:cNvPr>
          <p:cNvSpPr/>
          <p:nvPr/>
        </p:nvSpPr>
        <p:spPr>
          <a:xfrm>
            <a:off x="3516615" y="7059789"/>
            <a:ext cx="2859784" cy="18288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E7BA2D-B7B2-5DBA-1944-BA6DCB88591E}"/>
              </a:ext>
            </a:extLst>
          </p:cNvPr>
          <p:cNvSpPr txBox="1"/>
          <p:nvPr/>
        </p:nvSpPr>
        <p:spPr>
          <a:xfrm>
            <a:off x="4005448" y="7842036"/>
            <a:ext cx="18870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Insert logo and/or photo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3B096C-E57F-0D5D-EAE2-C969DB783F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05448" y="9187276"/>
            <a:ext cx="235709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tabLst>
                <a:tab pos="2865755" algn="ctr"/>
                <a:tab pos="5731510" algn="r"/>
                <a:tab pos="2865755" algn="ctr"/>
                <a:tab pos="5941060" algn="r"/>
              </a:tabLst>
            </a:pPr>
            <a:r>
              <a:rPr lang="en-US" sz="900" b="1" noProof="1">
                <a:solidFill>
                  <a:srgbClr val="07133C"/>
                </a:solidFill>
                <a:ea typeface="Open Sans" panose="020B0606030504020204" pitchFamily="34" charset="0"/>
                <a:cs typeface="Space Grotesk" pitchFamily="2" charset="77"/>
              </a:rPr>
              <a:t>REGISTER YOUR INTEREST</a:t>
            </a:r>
          </a:p>
          <a:p>
            <a:pPr algn="r">
              <a:tabLst>
                <a:tab pos="2865755" algn="ctr"/>
                <a:tab pos="5731510" algn="r"/>
                <a:tab pos="2865755" algn="ctr"/>
                <a:tab pos="5941060" algn="r"/>
              </a:tabLst>
            </a:pPr>
            <a:r>
              <a:rPr lang="en-US" sz="900" noProof="1">
                <a:solidFill>
                  <a:srgbClr val="07133C"/>
                </a:solidFill>
                <a:ea typeface="Open Sans" panose="020B0606030504020204" pitchFamily="34" charset="0"/>
                <a:cs typeface="Space Grotesk" pitchFamily="2" charset="77"/>
              </a:rPr>
              <a:t>Deadline is November 8</a:t>
            </a:r>
            <a:r>
              <a:rPr lang="en-US" sz="900" baseline="30000" noProof="1">
                <a:solidFill>
                  <a:srgbClr val="07133C"/>
                </a:solidFill>
                <a:ea typeface="Open Sans" panose="020B0606030504020204" pitchFamily="34" charset="0"/>
                <a:cs typeface="Space Grotesk" pitchFamily="2" charset="77"/>
              </a:rPr>
              <a:t>th</a:t>
            </a:r>
            <a:r>
              <a:rPr lang="en-US" sz="900" noProof="1">
                <a:solidFill>
                  <a:srgbClr val="07133C"/>
                </a:solidFill>
                <a:ea typeface="Open Sans" panose="020B0606030504020204" pitchFamily="34" charset="0"/>
                <a:cs typeface="Space Grotesk" pitchFamily="2" charset="77"/>
              </a:rPr>
              <a:t>, 2026</a:t>
            </a:r>
          </a:p>
          <a:p>
            <a:pPr algn="r">
              <a:tabLst>
                <a:tab pos="2865755" algn="ctr"/>
                <a:tab pos="5731510" algn="r"/>
                <a:tab pos="2865755" algn="ctr"/>
                <a:tab pos="5941060" algn="r"/>
              </a:tabLst>
            </a:pPr>
            <a:r>
              <a:rPr lang="en-US" sz="900" noProof="1">
                <a:solidFill>
                  <a:srgbClr val="07133C"/>
                </a:solidFill>
                <a:ea typeface="Open Sans" panose="020B0606030504020204" pitchFamily="34" charset="0"/>
                <a:cs typeface="Space Grotesk" pitchFamily="2" charset="77"/>
              </a:rPr>
              <a:t>www.open-entrepreneurship.com/cofounder/</a:t>
            </a:r>
          </a:p>
        </p:txBody>
      </p:sp>
    </p:spTree>
    <p:extLst>
      <p:ext uri="{BB962C8B-B14F-4D97-AF65-F5344CB8AC3E}">
        <p14:creationId xmlns:p14="http://schemas.microsoft.com/office/powerpoint/2010/main" val="1445250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4C138-3AE3-FBFF-5B26-9C8E3AF5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3F377-24D9-6393-FE86-7ED1AE8FA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F8B05F-38C3-98F6-C4B6-C554AD7AC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Rectangle: Rounded Corners 7">
            <a:extLst>
              <a:ext uri="{FF2B5EF4-FFF2-40B4-BE49-F238E27FC236}">
                <a16:creationId xmlns:a16="http://schemas.microsoft.com/office/drawing/2014/main" id="{60A56662-3814-27EA-53DB-240839B0563A}"/>
              </a:ext>
            </a:extLst>
          </p:cNvPr>
          <p:cNvSpPr/>
          <p:nvPr/>
        </p:nvSpPr>
        <p:spPr>
          <a:xfrm>
            <a:off x="1180070" y="3877963"/>
            <a:ext cx="4497860" cy="1075037"/>
          </a:xfrm>
          <a:prstGeom prst="roundRect">
            <a:avLst/>
          </a:prstGeom>
          <a:solidFill>
            <a:srgbClr val="1C35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One-pager from Co-Founder Run Spring 2026</a:t>
            </a:r>
          </a:p>
        </p:txBody>
      </p:sp>
    </p:spTree>
    <p:extLst>
      <p:ext uri="{BB962C8B-B14F-4D97-AF65-F5344CB8AC3E}">
        <p14:creationId xmlns:p14="http://schemas.microsoft.com/office/powerpoint/2010/main" val="1273303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9618551A461644AEC85AB192736AF2" ma:contentTypeVersion="2" ma:contentTypeDescription="Create a new document." ma:contentTypeScope="" ma:versionID="cab838728ad678e81dc15774425ffd77">
  <xsd:schema xmlns:xsd="http://www.w3.org/2001/XMLSchema" xmlns:xs="http://www.w3.org/2001/XMLSchema" xmlns:p="http://schemas.microsoft.com/office/2006/metadata/properties" xmlns:ns2="a90bc70f-b00b-43f8-a1cb-9d0c06008448" targetNamespace="http://schemas.microsoft.com/office/2006/metadata/properties" ma:root="true" ma:fieldsID="93c399b7d0e26a86bb22d4158addb620" ns2:_="">
    <xsd:import namespace="a90bc70f-b00b-43f8-a1cb-9d0c0600844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bc70f-b00b-43f8-a1cb-9d0c0600844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73EFFF-AF3A-451B-9F49-F1063C2F3739}">
  <ds:schemaRefs>
    <ds:schemaRef ds:uri="http://purl.org/dc/dcmitype/"/>
    <ds:schemaRef ds:uri="http://purl.org/dc/terms/"/>
    <ds:schemaRef ds:uri="http://purl.org/dc/elements/1.1/"/>
    <ds:schemaRef ds:uri="a90bc70f-b00b-43f8-a1cb-9d0c06008448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719AC515-8736-400C-AA80-6560ADE61A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0bc70f-b00b-43f8-a1cb-9d0c060084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1E5275-A7F8-4B0F-A8FD-80AA3DFF09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3218</TotalTime>
  <Words>736</Words>
  <Application>Microsoft Macintosh PowerPoint</Application>
  <PresentationFormat>A4 Paper (210x297 mm)</PresentationFormat>
  <Paragraphs>80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Segoe UI</vt:lpstr>
      <vt:lpstr>Office-tema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 sol, vind og biomasse til grøn e-metanol og en investering på flere mia. kr.</dc:title>
  <dc:creator>David Erichsen</dc:creator>
  <cp:lastModifiedBy>Caroline Brandt Middelfart</cp:lastModifiedBy>
  <cp:revision>71</cp:revision>
  <cp:lastPrinted>2023-02-21T10:32:00Z</cp:lastPrinted>
  <dcterms:created xsi:type="dcterms:W3CDTF">2023-02-20T14:47:54Z</dcterms:created>
  <dcterms:modified xsi:type="dcterms:W3CDTF">2026-08-06T11:42:58Z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0x010100B69618551A461644AEC85AB192736AF2</vt:lpwstr>
  </property>
</Properties>
</file>